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2" showMasterSp="0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200"/>
              <a:buFont typeface="Arial"/>
              <a:buNone/>
              <a:defRPr b="0" sz="12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200"/>
              <a:buFont typeface="Arial"/>
              <a:buNone/>
              <a:defRPr b="0" sz="12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200"/>
              <a:buFont typeface="Arial"/>
              <a:buNone/>
              <a:defRPr b="0" sz="12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200"/>
              <a:buFont typeface="Arial"/>
              <a:buNone/>
              <a:defRPr b="0" sz="12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200"/>
              <a:buFont typeface="Arial"/>
              <a:buNone/>
              <a:defRPr b="0" sz="12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200"/>
              <a:buFont typeface="Arial"/>
              <a:buNone/>
              <a:defRPr b="0" sz="12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200"/>
              <a:buFont typeface="Arial"/>
              <a:buNone/>
              <a:defRPr b="0" sz="12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200"/>
              <a:buFont typeface="Arial"/>
              <a:buNone/>
              <a:defRPr b="0" sz="12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200"/>
              <a:buFont typeface="Arial"/>
              <a:buNone/>
              <a:defRPr b="0" sz="12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1" sz="800">
              <a:solidFill>
                <a:srgbClr val="80808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-only">
  <p:cSld name="title-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703043" y="6415169"/>
            <a:ext cx="211222" cy="407526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  <a:defRPr b="1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  <a:defRPr b="1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  <a:defRPr b="1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  <a:defRPr b="1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  <a:defRPr b="1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  <a:defRPr b="1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  <a:defRPr b="1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  <a:defRPr b="1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  <a:defRPr b="1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361950" y="371407"/>
            <a:ext cx="822960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Yahei"/>
              <a:buNone/>
              <a:defRPr b="0" sz="24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1">
  <p:cSld name="blank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703043" y="6415169"/>
            <a:ext cx="211222" cy="407526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  <a:defRPr b="1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  <a:defRPr b="1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  <a:defRPr b="1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  <a:defRPr b="1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  <a:defRPr b="1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  <a:defRPr b="1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  <a:defRPr b="1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  <a:defRPr b="1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  <a:defRPr b="1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2" y="6126486"/>
            <a:ext cx="9144003" cy="731516"/>
            <a:chOff x="-1" y="0"/>
            <a:chExt cx="9144001" cy="731514"/>
          </a:xfrm>
        </p:grpSpPr>
        <p:sp>
          <p:nvSpPr>
            <p:cNvPr id="7" name="Google Shape;7;p1"/>
            <p:cNvSpPr/>
            <p:nvPr/>
          </p:nvSpPr>
          <p:spPr>
            <a:xfrm>
              <a:off x="-1" y="0"/>
              <a:ext cx="9144001" cy="594320"/>
            </a:xfrm>
            <a:custGeom>
              <a:rect b="b" l="l" r="r" t="t"/>
              <a:pathLst>
                <a:path extrusionOk="0" h="19794" w="21600">
                  <a:moveTo>
                    <a:pt x="21600" y="0"/>
                  </a:moveTo>
                  <a:lnTo>
                    <a:pt x="21600" y="19794"/>
                  </a:lnTo>
                  <a:lnTo>
                    <a:pt x="0" y="19794"/>
                  </a:lnTo>
                  <a:lnTo>
                    <a:pt x="0" y="11616"/>
                  </a:lnTo>
                  <a:lnTo>
                    <a:pt x="14" y="11648"/>
                  </a:lnTo>
                  <a:cubicBezTo>
                    <a:pt x="4882" y="21600"/>
                    <a:pt x="13280" y="14464"/>
                    <a:pt x="18129" y="6935"/>
                  </a:cubicBezTo>
                  <a:cubicBezTo>
                    <a:pt x="19099" y="5430"/>
                    <a:pt x="20202" y="3244"/>
                    <a:pt x="21366" y="555"/>
                  </a:cubicBezTo>
                  <a:lnTo>
                    <a:pt x="21600" y="0"/>
                  </a:lnTo>
                  <a:close/>
                </a:path>
              </a:pathLst>
            </a:custGeom>
            <a:gradFill>
              <a:gsLst>
                <a:gs pos="0">
                  <a:srgbClr val="FF5E16">
                    <a:alpha val="89803"/>
                  </a:srgbClr>
                </a:gs>
                <a:gs pos="100000">
                  <a:srgbClr val="FF5E16">
                    <a:alpha val="6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-1" y="158438"/>
              <a:ext cx="9144001" cy="573076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5255"/>
                  </a:lnTo>
                  <a:lnTo>
                    <a:pt x="717" y="6026"/>
                  </a:lnTo>
                  <a:cubicBezTo>
                    <a:pt x="6344" y="11504"/>
                    <a:pt x="14744" y="7054"/>
                    <a:pt x="19749" y="2129"/>
                  </a:cubicBezTo>
                  <a:cubicBezTo>
                    <a:pt x="20184" y="1700"/>
                    <a:pt x="20643" y="1191"/>
                    <a:pt x="21121" y="609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6000">
                  <a:srgbClr val="FFFFFF"/>
                </a:gs>
                <a:gs pos="100000">
                  <a:srgbClr val="EEEEEE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" name="Google Shape;9;p1"/>
          <p:cNvGrpSpPr/>
          <p:nvPr/>
        </p:nvGrpSpPr>
        <p:grpSpPr>
          <a:xfrm>
            <a:off x="-16" y="-4"/>
            <a:ext cx="9144005" cy="1882017"/>
            <a:chOff x="-8" y="-2"/>
            <a:chExt cx="9144003" cy="1882015"/>
          </a:xfrm>
        </p:grpSpPr>
        <p:sp>
          <p:nvSpPr>
            <p:cNvPr id="10" name="Google Shape;10;p1"/>
            <p:cNvSpPr/>
            <p:nvPr/>
          </p:nvSpPr>
          <p:spPr>
            <a:xfrm rot="10800000">
              <a:off x="-5" y="600133"/>
              <a:ext cx="9144001" cy="1281880"/>
            </a:xfrm>
            <a:custGeom>
              <a:rect b="b" l="l" r="r" t="t"/>
              <a:pathLst>
                <a:path extrusionOk="0" h="19794" w="21600">
                  <a:moveTo>
                    <a:pt x="21600" y="0"/>
                  </a:moveTo>
                  <a:lnTo>
                    <a:pt x="21600" y="19794"/>
                  </a:lnTo>
                  <a:lnTo>
                    <a:pt x="0" y="19794"/>
                  </a:lnTo>
                  <a:lnTo>
                    <a:pt x="0" y="11616"/>
                  </a:lnTo>
                  <a:lnTo>
                    <a:pt x="14" y="11648"/>
                  </a:lnTo>
                  <a:cubicBezTo>
                    <a:pt x="4882" y="21600"/>
                    <a:pt x="13280" y="14464"/>
                    <a:pt x="18129" y="6935"/>
                  </a:cubicBezTo>
                  <a:cubicBezTo>
                    <a:pt x="19099" y="5430"/>
                    <a:pt x="20202" y="3244"/>
                    <a:pt x="21366" y="555"/>
                  </a:cubicBezTo>
                  <a:lnTo>
                    <a:pt x="21600" y="0"/>
                  </a:lnTo>
                  <a:close/>
                </a:path>
              </a:pathLst>
            </a:custGeom>
            <a:gradFill>
              <a:gsLst>
                <a:gs pos="0">
                  <a:srgbClr val="FF5E16">
                    <a:alpha val="89803"/>
                  </a:srgbClr>
                </a:gs>
                <a:gs pos="100000">
                  <a:srgbClr val="FF5E16">
                    <a:alpha val="6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 rot="10800000">
              <a:off x="-8" y="-2"/>
              <a:ext cx="9144001" cy="1596573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5255"/>
                  </a:lnTo>
                  <a:lnTo>
                    <a:pt x="717" y="6026"/>
                  </a:lnTo>
                  <a:cubicBezTo>
                    <a:pt x="6344" y="11504"/>
                    <a:pt x="14744" y="7054"/>
                    <a:pt x="19749" y="2129"/>
                  </a:cubicBezTo>
                  <a:cubicBezTo>
                    <a:pt x="20184" y="1700"/>
                    <a:pt x="20643" y="1191"/>
                    <a:pt x="21121" y="609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7000">
                  <a:srgbClr val="FFFFFF"/>
                </a:gs>
                <a:gs pos="81000">
                  <a:srgbClr val="EEEEEE"/>
                </a:gs>
                <a:gs pos="100000">
                  <a:srgbClr val="E8E8E8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703043" y="6415169"/>
            <a:ext cx="211222" cy="407526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  <a:defRPr b="1" i="0" sz="800" u="none" cap="none" strike="noStrike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  <a:defRPr b="1" i="0" sz="800" u="none" cap="none" strike="noStrike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  <a:defRPr b="1" i="0" sz="800" u="none" cap="none" strike="noStrike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  <a:defRPr b="1" i="0" sz="800" u="none" cap="none" strike="noStrike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  <a:defRPr b="1" i="0" sz="800" u="none" cap="none" strike="noStrike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  <a:defRPr b="1" i="0" sz="800" u="none" cap="none" strike="noStrike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  <a:defRPr b="1" i="0" sz="800" u="none" cap="none" strike="noStrike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  <a:defRPr b="1" i="0" sz="800" u="none" cap="none" strike="noStrike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  <a:defRPr b="1" i="0" sz="800" u="none" cap="none" strike="noStrike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453758" y="6511210"/>
            <a:ext cx="984103" cy="127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</a:pPr>
            <a:r>
              <a:rPr b="1" i="0" lang="en-US" sz="800" u="none" cap="none" strike="noStrike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Syracuse University</a:t>
            </a:r>
            <a:endParaRPr/>
          </a:p>
        </p:txBody>
      </p:sp>
      <p:pic>
        <p:nvPicPr>
          <p:cNvPr descr="图片 11"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91500" y="31750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Microsoft Yahei"/>
              <a:buNone/>
              <a:defRPr b="1" i="0" sz="2000" u="none" cap="none" strike="noStrike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Microsoft Yahei"/>
              <a:buNone/>
              <a:defRPr b="1" i="0" sz="2000" u="none" cap="none" strike="noStrike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Microsoft Yahei"/>
              <a:buNone/>
              <a:defRPr b="1" i="0" sz="2000" u="none" cap="none" strike="noStrike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Microsoft Yahei"/>
              <a:buNone/>
              <a:defRPr b="1" i="0" sz="2000" u="none" cap="none" strike="noStrike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Microsoft Yahei"/>
              <a:buNone/>
              <a:defRPr b="1" i="0" sz="2000" u="none" cap="none" strike="noStrike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Microsoft Yahei"/>
              <a:buNone/>
              <a:defRPr b="1" i="0" sz="2000" u="none" cap="none" strike="noStrike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Microsoft Yahei"/>
              <a:buNone/>
              <a:defRPr b="1" i="0" sz="2000" u="none" cap="none" strike="noStrike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Microsoft Yahei"/>
              <a:buNone/>
              <a:defRPr b="1" i="0" sz="2000" u="none" cap="none" strike="noStrike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Microsoft Yahei"/>
              <a:buNone/>
              <a:defRPr b="1" i="0" sz="2000" u="none" cap="none" strike="noStrike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318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318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318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318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1014730"/>
            <a:ext cx="9144001" cy="2051686"/>
          </a:xfrm>
          <a:custGeom>
            <a:rect b="b" l="l" r="r" t="t"/>
            <a:pathLst>
              <a:path extrusionOk="0" h="19794" w="21600">
                <a:moveTo>
                  <a:pt x="21600" y="0"/>
                </a:moveTo>
                <a:lnTo>
                  <a:pt x="21600" y="19794"/>
                </a:lnTo>
                <a:lnTo>
                  <a:pt x="0" y="19794"/>
                </a:lnTo>
                <a:lnTo>
                  <a:pt x="0" y="11616"/>
                </a:lnTo>
                <a:lnTo>
                  <a:pt x="14" y="11648"/>
                </a:lnTo>
                <a:cubicBezTo>
                  <a:pt x="4882" y="21600"/>
                  <a:pt x="13280" y="14464"/>
                  <a:pt x="18129" y="6935"/>
                </a:cubicBezTo>
                <a:cubicBezTo>
                  <a:pt x="19099" y="5430"/>
                  <a:pt x="20202" y="3244"/>
                  <a:pt x="21366" y="555"/>
                </a:cubicBez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rgbClr val="FF5E16">
                  <a:alpha val="89803"/>
                </a:srgbClr>
              </a:gs>
              <a:gs pos="100000">
                <a:srgbClr val="FF5E16">
                  <a:alpha val="6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0" y="1689735"/>
            <a:ext cx="9144000" cy="5184141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21600" y="6307"/>
                </a:lnTo>
                <a:lnTo>
                  <a:pt x="21586" y="21566"/>
                </a:lnTo>
                <a:lnTo>
                  <a:pt x="32" y="21600"/>
                </a:lnTo>
                <a:lnTo>
                  <a:pt x="0" y="6307"/>
                </a:lnTo>
                <a:lnTo>
                  <a:pt x="0" y="3527"/>
                </a:lnTo>
                <a:lnTo>
                  <a:pt x="717" y="4043"/>
                </a:lnTo>
                <a:cubicBezTo>
                  <a:pt x="6345" y="7718"/>
                  <a:pt x="14744" y="4733"/>
                  <a:pt x="19749" y="1429"/>
                </a:cubicBezTo>
                <a:cubicBezTo>
                  <a:pt x="20184" y="1140"/>
                  <a:pt x="20643" y="799"/>
                  <a:pt x="21120" y="407"/>
                </a:cubicBez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7000">
                <a:srgbClr val="FFFFFF"/>
              </a:gs>
              <a:gs pos="100000">
                <a:srgbClr val="EEEEEE"/>
              </a:gs>
            </a:gsLst>
            <a:lin ang="2700000" scaled="0"/>
          </a:gradFill>
          <a:ln>
            <a:noFill/>
          </a:ln>
          <a:effectLst>
            <a:outerShdw blurRad="50800" rotWithShape="0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图片 5" id="30" name="Google Shape;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4865" y="5167629"/>
            <a:ext cx="1524001" cy="152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/>
        </p:nvSpPr>
        <p:spPr>
          <a:xfrm>
            <a:off x="1936114" y="3613784"/>
            <a:ext cx="2247901" cy="1656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Microsoft Yahei"/>
              <a:buNone/>
            </a:pPr>
            <a:r>
              <a:rPr b="0" i="0" lang="en-US" sz="1200" u="none" cap="none" strike="noStrike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Yuqing Yang - Team Leader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Microsoft Yahei"/>
              <a:buNone/>
            </a:pPr>
            <a:r>
              <a:rPr b="0" i="0" lang="en-US" sz="1200" u="none" cap="none" strike="noStrike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Silin Chen,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Microsoft Yahei"/>
              <a:buNone/>
            </a:pPr>
            <a:r>
              <a:rPr b="0" i="0" lang="en-US" sz="1200" u="none" cap="none" strike="noStrike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Jiayu Ding,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Microsoft Yahei"/>
              <a:buNone/>
            </a:pPr>
            <a:r>
              <a:rPr b="0" i="0" lang="en-US" sz="1200" u="none" cap="none" strike="noStrike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Hongsen Wang,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Microsoft Yahei"/>
              <a:buNone/>
            </a:pPr>
            <a:r>
              <a:rPr b="0" i="0" lang="en-US" sz="1200" u="none" cap="none" strike="noStrike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Wenxi Jia,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Microsoft Yahei"/>
              <a:buNone/>
            </a:pPr>
            <a:r>
              <a:rPr b="0" i="0" lang="en-US" sz="1200" u="none" cap="none" strike="noStrike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Shuangding Zhu</a:t>
            </a:r>
            <a:endParaRPr/>
          </a:p>
        </p:txBody>
      </p:sp>
      <p:sp>
        <p:nvSpPr>
          <p:cNvPr id="32" name="Google Shape;32;p5"/>
          <p:cNvSpPr txBox="1"/>
          <p:nvPr>
            <p:ph idx="4294967295" type="title"/>
          </p:nvPr>
        </p:nvSpPr>
        <p:spPr>
          <a:xfrm>
            <a:off x="1237298" y="675005"/>
            <a:ext cx="6669088" cy="1014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Microsoft Yahei"/>
              <a:buNone/>
            </a:pPr>
            <a:r>
              <a:rPr lang="en-US" sz="4400">
                <a:solidFill>
                  <a:schemeClr val="accent1"/>
                </a:solidFill>
              </a:rPr>
              <a:t>Global News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8703043" y="6478669"/>
            <a:ext cx="211222" cy="280526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</a:pPr>
            <a:fld id="{00000000-1234-1234-1234-123412341234}" type="slidenum">
              <a:rPr b="1" lang="en-US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/>
          </a:p>
        </p:txBody>
      </p:sp>
      <p:sp>
        <p:nvSpPr>
          <p:cNvPr id="102" name="Google Shape;102;p14"/>
          <p:cNvSpPr txBox="1"/>
          <p:nvPr>
            <p:ph type="title"/>
          </p:nvPr>
        </p:nvSpPr>
        <p:spPr>
          <a:xfrm>
            <a:off x="361950" y="371407"/>
            <a:ext cx="822960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Yahei"/>
              <a:buNone/>
            </a:pPr>
            <a:r>
              <a:rPr b="0" lang="en-US" sz="2400">
                <a:solidFill>
                  <a:schemeClr val="accent1"/>
                </a:solidFill>
              </a:rPr>
              <a:t>4.1 Redirect Page</a:t>
            </a:r>
            <a:endParaRPr/>
          </a:p>
        </p:txBody>
      </p:sp>
      <p:pic>
        <p:nvPicPr>
          <p:cNvPr descr="Screen Shot 2021-05-04 at 10.28.15 PM.png" id="103" name="Google Shape;10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80273"/>
            <a:ext cx="9144000" cy="184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1849432" y="5386578"/>
            <a:ext cx="5254636" cy="437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the url to check the original page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idx="12" type="sldNum"/>
          </p:nvPr>
        </p:nvSpPr>
        <p:spPr>
          <a:xfrm>
            <a:off x="8703043" y="6478669"/>
            <a:ext cx="211222" cy="280526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</a:pPr>
            <a:fld id="{00000000-1234-1234-1234-123412341234}" type="slidenum">
              <a:rPr b="1" lang="en-US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/>
          </a:p>
        </p:txBody>
      </p:sp>
      <p:sp>
        <p:nvSpPr>
          <p:cNvPr id="110" name="Google Shape;110;p15"/>
          <p:cNvSpPr txBox="1"/>
          <p:nvPr>
            <p:ph type="title"/>
          </p:nvPr>
        </p:nvSpPr>
        <p:spPr>
          <a:xfrm>
            <a:off x="361950" y="371407"/>
            <a:ext cx="822960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Yahei"/>
              <a:buNone/>
            </a:pPr>
            <a:r>
              <a:rPr b="0" lang="en-US" sz="2400">
                <a:solidFill>
                  <a:schemeClr val="accent1"/>
                </a:solidFill>
              </a:rPr>
              <a:t>5. User page</a:t>
            </a:r>
            <a:endParaRPr/>
          </a:p>
        </p:txBody>
      </p:sp>
      <p:pic>
        <p:nvPicPr>
          <p:cNvPr descr="Screen Shot 2021-05-04 at 10.41.27 PM.png" id="111" name="Google Shape;1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1560" y="1606092"/>
            <a:ext cx="6180880" cy="364581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566534" y="5470662"/>
            <a:ext cx="8095616" cy="792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the replies, marked pages / Change the profile image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(Click the title to go to the news)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idx="12" type="sldNum"/>
          </p:nvPr>
        </p:nvSpPr>
        <p:spPr>
          <a:xfrm>
            <a:off x="8703043" y="6478669"/>
            <a:ext cx="211222" cy="280526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</a:pPr>
            <a:fld id="{00000000-1234-1234-1234-123412341234}" type="slidenum">
              <a:rPr b="1" lang="en-US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/>
          </a:p>
        </p:txBody>
      </p:sp>
      <p:sp>
        <p:nvSpPr>
          <p:cNvPr id="118" name="Google Shape;118;p16"/>
          <p:cNvSpPr txBox="1"/>
          <p:nvPr>
            <p:ph type="title"/>
          </p:nvPr>
        </p:nvSpPr>
        <p:spPr>
          <a:xfrm>
            <a:off x="361950" y="371407"/>
            <a:ext cx="822960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Yahei"/>
              <a:buNone/>
            </a:pPr>
            <a:r>
              <a:rPr b="0" lang="en-US" sz="2400">
                <a:solidFill>
                  <a:schemeClr val="accent1"/>
                </a:solidFill>
              </a:rPr>
              <a:t>5.1 View other user’s replies</a:t>
            </a:r>
            <a:endParaRPr/>
          </a:p>
        </p:txBody>
      </p:sp>
      <p:pic>
        <p:nvPicPr>
          <p:cNvPr descr="Screen Shot 2021-05-04 at 10.39.28 PM.png"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7628" y="1553156"/>
            <a:ext cx="6388744" cy="375168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/>
        </p:nvSpPr>
        <p:spPr>
          <a:xfrm>
            <a:off x="1696883" y="5497130"/>
            <a:ext cx="5644417" cy="792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replies have the yellow background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(Click the “Go” button to the page)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idx="12" type="sldNum"/>
          </p:nvPr>
        </p:nvSpPr>
        <p:spPr>
          <a:xfrm>
            <a:off x="8703043" y="6478669"/>
            <a:ext cx="211222" cy="280526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</a:pPr>
            <a:fld id="{00000000-1234-1234-1234-123412341234}" type="slidenum">
              <a:rPr b="1" lang="en-US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/>
          </a:p>
        </p:txBody>
      </p:sp>
      <p:sp>
        <p:nvSpPr>
          <p:cNvPr id="126" name="Google Shape;126;p17"/>
          <p:cNvSpPr txBox="1"/>
          <p:nvPr>
            <p:ph type="title"/>
          </p:nvPr>
        </p:nvSpPr>
        <p:spPr>
          <a:xfrm>
            <a:off x="361950" y="371407"/>
            <a:ext cx="822960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Yahei"/>
              <a:buNone/>
            </a:pPr>
            <a:r>
              <a:rPr b="0" lang="en-US" sz="2400">
                <a:solidFill>
                  <a:schemeClr val="accent1"/>
                </a:solidFill>
              </a:rPr>
              <a:t>5.2 Change Profile Image</a:t>
            </a:r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2817038" y="5458437"/>
            <a:ext cx="3509924" cy="437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Change the profile image</a:t>
            </a:r>
            <a:endParaRPr/>
          </a:p>
        </p:txBody>
      </p:sp>
      <p:pic>
        <p:nvPicPr>
          <p:cNvPr descr="Screen Shot 2021-05-11 at 9.01.18 PM.png" id="128" name="Google Shape;12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2488" y="1630542"/>
            <a:ext cx="3768524" cy="3596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8703043" y="6478669"/>
            <a:ext cx="211222" cy="280526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</a:pPr>
            <a:fld id="{00000000-1234-1234-1234-123412341234}" type="slidenum">
              <a:rPr b="1" lang="en-US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/>
          </a:p>
        </p:txBody>
      </p:sp>
      <p:sp>
        <p:nvSpPr>
          <p:cNvPr id="134" name="Google Shape;134;p18"/>
          <p:cNvSpPr txBox="1"/>
          <p:nvPr>
            <p:ph type="title"/>
          </p:nvPr>
        </p:nvSpPr>
        <p:spPr>
          <a:xfrm>
            <a:off x="361950" y="371407"/>
            <a:ext cx="822960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Yahei"/>
              <a:buNone/>
            </a:pPr>
            <a:r>
              <a:rPr b="0" lang="en-US" sz="2400">
                <a:solidFill>
                  <a:schemeClr val="accent1"/>
                </a:solidFill>
              </a:rPr>
              <a:t>6. Auto Update</a:t>
            </a:r>
            <a:endParaRPr/>
          </a:p>
        </p:txBody>
      </p:sp>
      <p:sp>
        <p:nvSpPr>
          <p:cNvPr id="135" name="Google Shape;135;p18"/>
          <p:cNvSpPr txBox="1"/>
          <p:nvPr/>
        </p:nvSpPr>
        <p:spPr>
          <a:xfrm>
            <a:off x="888672" y="5338380"/>
            <a:ext cx="7366656" cy="437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news content will update automatically every day.</a:t>
            </a:r>
            <a:endParaRPr/>
          </a:p>
        </p:txBody>
      </p:sp>
      <p:pic>
        <p:nvPicPr>
          <p:cNvPr descr="Screen Shot 2021-05-11 at 9.10.41 PM.png" id="136" name="Google Shape;13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7230" y="1736054"/>
            <a:ext cx="5669540" cy="3385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idx="12" type="sldNum"/>
          </p:nvPr>
        </p:nvSpPr>
        <p:spPr>
          <a:xfrm>
            <a:off x="8703043" y="6478669"/>
            <a:ext cx="211222" cy="280526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</a:pPr>
            <a:fld id="{00000000-1234-1234-1234-123412341234}" type="slidenum">
              <a:rPr b="1" lang="en-US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/>
          </a:p>
        </p:txBody>
      </p:sp>
      <p:sp>
        <p:nvSpPr>
          <p:cNvPr id="142" name="Google Shape;142;p19"/>
          <p:cNvSpPr txBox="1"/>
          <p:nvPr>
            <p:ph type="title"/>
          </p:nvPr>
        </p:nvSpPr>
        <p:spPr>
          <a:xfrm>
            <a:off x="361950" y="371407"/>
            <a:ext cx="822960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Yahei"/>
              <a:buNone/>
            </a:pPr>
            <a:r>
              <a:rPr b="0" lang="en-US" sz="2400">
                <a:solidFill>
                  <a:schemeClr val="accent1"/>
                </a:solidFill>
              </a:rPr>
              <a:t>Architecture Patterns - MVC</a:t>
            </a: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818425" y="4572753"/>
            <a:ext cx="7507150" cy="11482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MySQL database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View: HTML web pages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Controller: Components on the website (Forms, inputs)</a:t>
            </a:r>
            <a:endParaRPr/>
          </a:p>
        </p:txBody>
      </p:sp>
      <p:pic>
        <p:nvPicPr>
          <p:cNvPr descr="images.png" id="144" name="Google Shape;14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6950" y="2325789"/>
            <a:ext cx="4419600" cy="184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idx="12" type="sldNum"/>
          </p:nvPr>
        </p:nvSpPr>
        <p:spPr>
          <a:xfrm>
            <a:off x="8703043" y="6478669"/>
            <a:ext cx="211222" cy="280526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</a:pPr>
            <a:fld id="{00000000-1234-1234-1234-123412341234}" type="slidenum">
              <a:rPr b="1" lang="en-US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/>
          </a:p>
        </p:txBody>
      </p:sp>
      <p:sp>
        <p:nvSpPr>
          <p:cNvPr id="150" name="Google Shape;150;p20"/>
          <p:cNvSpPr txBox="1"/>
          <p:nvPr>
            <p:ph type="title"/>
          </p:nvPr>
        </p:nvSpPr>
        <p:spPr>
          <a:xfrm>
            <a:off x="361950" y="371407"/>
            <a:ext cx="822960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Yahei"/>
              <a:buNone/>
            </a:pPr>
            <a:r>
              <a:rPr b="0" lang="en-US" sz="2400">
                <a:solidFill>
                  <a:schemeClr val="accent1"/>
                </a:solidFill>
              </a:rPr>
              <a:t>Architecture Patterns - Client / Server</a:t>
            </a:r>
            <a:endParaRPr/>
          </a:p>
        </p:txBody>
      </p:sp>
      <p:sp>
        <p:nvSpPr>
          <p:cNvPr id="151" name="Google Shape;151;p20"/>
          <p:cNvSpPr txBox="1"/>
          <p:nvPr/>
        </p:nvSpPr>
        <p:spPr>
          <a:xfrm>
            <a:off x="1337687" y="5107394"/>
            <a:ext cx="6553310" cy="792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website runs on Apache HTTP web server.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 use browsers to view the website.</a:t>
            </a:r>
            <a:endParaRPr/>
          </a:p>
        </p:txBody>
      </p:sp>
      <p:pic>
        <p:nvPicPr>
          <p:cNvPr descr="Image" id="152" name="Google Shape;15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120" y="1564216"/>
            <a:ext cx="4935260" cy="2961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8703043" y="6478669"/>
            <a:ext cx="211222" cy="280526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</a:pPr>
            <a:fld id="{00000000-1234-1234-1234-123412341234}" type="slidenum">
              <a:rPr b="1" lang="en-US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/>
          </a:p>
        </p:txBody>
      </p:sp>
      <p:sp>
        <p:nvSpPr>
          <p:cNvPr id="158" name="Google Shape;158;p21"/>
          <p:cNvSpPr txBox="1"/>
          <p:nvPr>
            <p:ph type="title"/>
          </p:nvPr>
        </p:nvSpPr>
        <p:spPr>
          <a:xfrm>
            <a:off x="361950" y="371407"/>
            <a:ext cx="822960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Yahei"/>
              <a:buNone/>
            </a:pPr>
            <a:r>
              <a:rPr b="0" lang="en-US" sz="2400">
                <a:solidFill>
                  <a:schemeClr val="accent1"/>
                </a:solidFill>
              </a:rPr>
              <a:t>Design Principle - Single Responsibility</a:t>
            </a:r>
            <a:endParaRPr/>
          </a:p>
        </p:txBody>
      </p:sp>
      <p:sp>
        <p:nvSpPr>
          <p:cNvPr id="159" name="Google Shape;159;p21"/>
          <p:cNvSpPr txBox="1"/>
          <p:nvPr/>
        </p:nvSpPr>
        <p:spPr>
          <a:xfrm>
            <a:off x="1995284" y="5375321"/>
            <a:ext cx="5153432" cy="437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function only focus on one task.</a:t>
            </a:r>
            <a:endParaRPr/>
          </a:p>
        </p:txBody>
      </p:sp>
      <p:pic>
        <p:nvPicPr>
          <p:cNvPr descr="Screen Shot 2021-05-11 at 9.23.35 PM.png" id="160" name="Google Shape;16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7610" y="1796774"/>
            <a:ext cx="3708780" cy="326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idx="12" type="sldNum"/>
          </p:nvPr>
        </p:nvSpPr>
        <p:spPr>
          <a:xfrm>
            <a:off x="8703043" y="6478669"/>
            <a:ext cx="211222" cy="280526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</a:pPr>
            <a:fld id="{00000000-1234-1234-1234-123412341234}" type="slidenum">
              <a:rPr b="1" lang="en-US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/>
          </a:p>
        </p:txBody>
      </p:sp>
      <p:sp>
        <p:nvSpPr>
          <p:cNvPr id="166" name="Google Shape;166;p22"/>
          <p:cNvSpPr txBox="1"/>
          <p:nvPr>
            <p:ph type="title"/>
          </p:nvPr>
        </p:nvSpPr>
        <p:spPr>
          <a:xfrm>
            <a:off x="361950" y="371407"/>
            <a:ext cx="822960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Yahei"/>
              <a:buNone/>
            </a:pPr>
            <a:r>
              <a:rPr b="0" lang="en-US" sz="2400">
                <a:solidFill>
                  <a:schemeClr val="accent1"/>
                </a:solidFill>
              </a:rPr>
              <a:t>Design Principle - Open/Close</a:t>
            </a:r>
            <a:endParaRPr/>
          </a:p>
        </p:txBody>
      </p:sp>
      <p:sp>
        <p:nvSpPr>
          <p:cNvPr id="167" name="Google Shape;167;p22"/>
          <p:cNvSpPr txBox="1"/>
          <p:nvPr/>
        </p:nvSpPr>
        <p:spPr>
          <a:xfrm>
            <a:off x="1995284" y="5375321"/>
            <a:ext cx="5153432" cy="437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function only focus on one task.</a:t>
            </a:r>
            <a:endParaRPr/>
          </a:p>
        </p:txBody>
      </p:sp>
      <p:pic>
        <p:nvPicPr>
          <p:cNvPr descr="Screen Shot 2021-05-11 at 9.27.44 PM.png" id="168" name="Google Shape;16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310" y="2438577"/>
            <a:ext cx="7923380" cy="1980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idx="12" type="sldNum"/>
          </p:nvPr>
        </p:nvSpPr>
        <p:spPr>
          <a:xfrm>
            <a:off x="8703043" y="6478669"/>
            <a:ext cx="211222" cy="280526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</a:pPr>
            <a:fld id="{00000000-1234-1234-1234-123412341234}" type="slidenum">
              <a:rPr b="1" lang="en-US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/>
          </a:p>
        </p:txBody>
      </p:sp>
      <p:sp>
        <p:nvSpPr>
          <p:cNvPr id="174" name="Google Shape;174;p23"/>
          <p:cNvSpPr txBox="1"/>
          <p:nvPr>
            <p:ph type="title"/>
          </p:nvPr>
        </p:nvSpPr>
        <p:spPr>
          <a:xfrm>
            <a:off x="361950" y="371407"/>
            <a:ext cx="822960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Yahei"/>
              <a:buNone/>
            </a:pPr>
            <a:r>
              <a:rPr b="0" lang="en-US" sz="2400">
                <a:solidFill>
                  <a:schemeClr val="accent1"/>
                </a:solidFill>
              </a:rPr>
              <a:t>Design Principle - Open/Close</a:t>
            </a:r>
            <a:endParaRPr/>
          </a:p>
        </p:txBody>
      </p:sp>
      <p:sp>
        <p:nvSpPr>
          <p:cNvPr id="175" name="Google Shape;175;p23"/>
          <p:cNvSpPr txBox="1"/>
          <p:nvPr/>
        </p:nvSpPr>
        <p:spPr>
          <a:xfrm>
            <a:off x="1215945" y="5197521"/>
            <a:ext cx="6339444" cy="792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add more news apis, just need to add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elements in the list without changing the code.</a:t>
            </a:r>
            <a:endParaRPr/>
          </a:p>
        </p:txBody>
      </p:sp>
      <p:pic>
        <p:nvPicPr>
          <p:cNvPr descr="Screen Shot 2021-05-11 at 9.28.26 PM.png" id="176" name="Google Shape;17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490" y="1760709"/>
            <a:ext cx="4534520" cy="3300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703043" y="6478669"/>
            <a:ext cx="211222" cy="280526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</a:pPr>
            <a:fld id="{00000000-1234-1234-1234-123412341234}" type="slidenum">
              <a:rPr b="1" lang="en-US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61950" y="371407"/>
            <a:ext cx="822960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Yahei"/>
              <a:buNone/>
            </a:pPr>
            <a:r>
              <a:rPr lang="en-US"/>
              <a:t>1. Log In / Sign up Page</a:t>
            </a:r>
            <a:endParaRPr/>
          </a:p>
        </p:txBody>
      </p:sp>
      <p:pic>
        <p:nvPicPr>
          <p:cNvPr descr="Screen Shot 2021-05-04 at 10.24.13 PM.png" id="39" name="Google Shape;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3106" y="1651221"/>
            <a:ext cx="5117788" cy="3728852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1207387" y="5534745"/>
            <a:ext cx="6729225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 in by user account / Redirect to sign up page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idx="12" type="sldNum"/>
          </p:nvPr>
        </p:nvSpPr>
        <p:spPr>
          <a:xfrm>
            <a:off x="8703043" y="6478669"/>
            <a:ext cx="211222" cy="280526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</a:pPr>
            <a:fld id="{00000000-1234-1234-1234-123412341234}" type="slidenum">
              <a:rPr b="1" lang="en-US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/>
          </a:p>
        </p:txBody>
      </p:sp>
      <p:sp>
        <p:nvSpPr>
          <p:cNvPr id="182" name="Google Shape;182;p24"/>
          <p:cNvSpPr txBox="1"/>
          <p:nvPr>
            <p:ph type="title"/>
          </p:nvPr>
        </p:nvSpPr>
        <p:spPr>
          <a:xfrm>
            <a:off x="361950" y="371407"/>
            <a:ext cx="822960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Yahei"/>
              <a:buNone/>
            </a:pPr>
            <a:r>
              <a:rPr b="0" lang="en-US" sz="2400">
                <a:solidFill>
                  <a:schemeClr val="accent1"/>
                </a:solidFill>
              </a:rPr>
              <a:t>Design Pattern - Observer</a:t>
            </a:r>
            <a:endParaRPr/>
          </a:p>
        </p:txBody>
      </p:sp>
      <p:sp>
        <p:nvSpPr>
          <p:cNvPr id="183" name="Google Shape;183;p24"/>
          <p:cNvSpPr txBox="1"/>
          <p:nvPr/>
        </p:nvSpPr>
        <p:spPr>
          <a:xfrm>
            <a:off x="1122655" y="4975988"/>
            <a:ext cx="6898690" cy="1148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result changes correspondingly based on the status of input bar.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bar = Subject / Result list = Observer</a:t>
            </a:r>
            <a:endParaRPr/>
          </a:p>
        </p:txBody>
      </p:sp>
      <p:pic>
        <p:nvPicPr>
          <p:cNvPr descr="Screen Shot 2021-05-11 at 9.32.49 PM.png" id="184" name="Google Shape;18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0018" y="2487993"/>
            <a:ext cx="5663964" cy="1882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703043" y="6478669"/>
            <a:ext cx="211222" cy="280526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</a:pPr>
            <a:fld id="{00000000-1234-1234-1234-123412341234}" type="slidenum">
              <a:rPr b="1" lang="en-US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/>
          </a:p>
        </p:txBody>
      </p:sp>
      <p:sp>
        <p:nvSpPr>
          <p:cNvPr id="190" name="Google Shape;190;p25"/>
          <p:cNvSpPr txBox="1"/>
          <p:nvPr>
            <p:ph type="title"/>
          </p:nvPr>
        </p:nvSpPr>
        <p:spPr>
          <a:xfrm>
            <a:off x="361950" y="371407"/>
            <a:ext cx="822960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Yahei"/>
              <a:buNone/>
            </a:pPr>
            <a:r>
              <a:rPr b="0" lang="en-US" sz="2400">
                <a:solidFill>
                  <a:schemeClr val="accent1"/>
                </a:solidFill>
              </a:rPr>
              <a:t>Design Pattern - Decorator</a:t>
            </a:r>
            <a:endParaRPr/>
          </a:p>
        </p:txBody>
      </p:sp>
      <p:sp>
        <p:nvSpPr>
          <p:cNvPr id="191" name="Google Shape;191;p25"/>
          <p:cNvSpPr txBox="1"/>
          <p:nvPr/>
        </p:nvSpPr>
        <p:spPr>
          <a:xfrm>
            <a:off x="1122655" y="5504903"/>
            <a:ext cx="689869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to give different user different privileges.</a:t>
            </a:r>
            <a:endParaRPr/>
          </a:p>
        </p:txBody>
      </p:sp>
      <p:pic>
        <p:nvPicPr>
          <p:cNvPr descr="Screen Shot 2021-05-11 at 9.37.31 PM.png" id="192" name="Google Shape;19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8825" y="1352652"/>
            <a:ext cx="4906350" cy="1977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21-05-11 at 9.38.33 PM.png" id="193" name="Google Shape;19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8825" y="3381630"/>
            <a:ext cx="4906350" cy="1938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idx="12" type="sldNum"/>
          </p:nvPr>
        </p:nvSpPr>
        <p:spPr>
          <a:xfrm>
            <a:off x="8703043" y="6478669"/>
            <a:ext cx="211222" cy="280526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</a:pPr>
            <a:fld id="{00000000-1234-1234-1234-123412341234}" type="slidenum">
              <a:rPr b="1" lang="en-US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/>
          </a:p>
        </p:txBody>
      </p:sp>
      <p:sp>
        <p:nvSpPr>
          <p:cNvPr id="199" name="Google Shape;199;p26"/>
          <p:cNvSpPr txBox="1"/>
          <p:nvPr>
            <p:ph type="title"/>
          </p:nvPr>
        </p:nvSpPr>
        <p:spPr>
          <a:xfrm>
            <a:off x="361950" y="371407"/>
            <a:ext cx="822960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Yahei"/>
              <a:buNone/>
            </a:pPr>
            <a:r>
              <a:rPr b="0" lang="en-US" sz="2400">
                <a:solidFill>
                  <a:schemeClr val="accent1"/>
                </a:solidFill>
              </a:rPr>
              <a:t>Design Pattern - Iterator</a:t>
            </a:r>
            <a:endParaRPr/>
          </a:p>
        </p:txBody>
      </p:sp>
      <p:sp>
        <p:nvSpPr>
          <p:cNvPr id="200" name="Google Shape;200;p26"/>
          <p:cNvSpPr txBox="1"/>
          <p:nvPr/>
        </p:nvSpPr>
        <p:spPr>
          <a:xfrm>
            <a:off x="1122655" y="4380461"/>
            <a:ext cx="6898690" cy="792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multiple functions in javaScript and jQuery utilize the Iterator pattern.</a:t>
            </a:r>
            <a:endParaRPr/>
          </a:p>
        </p:txBody>
      </p:sp>
      <p:pic>
        <p:nvPicPr>
          <p:cNvPr descr="Screen Shot 2021-05-11 at 9.40.42 PM.png" id="201" name="Google Shape;20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8050" y="2982605"/>
            <a:ext cx="4597400" cy="44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idx="12" type="sldNum"/>
          </p:nvPr>
        </p:nvSpPr>
        <p:spPr>
          <a:xfrm>
            <a:off x="8703043" y="6478669"/>
            <a:ext cx="211222" cy="280526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</a:pPr>
            <a:fld id="{00000000-1234-1234-1234-123412341234}" type="slidenum">
              <a:rPr b="1" lang="en-US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/>
          </a:p>
        </p:txBody>
      </p:sp>
      <p:sp>
        <p:nvSpPr>
          <p:cNvPr id="207" name="Google Shape;207;p27"/>
          <p:cNvSpPr txBox="1"/>
          <p:nvPr>
            <p:ph type="title"/>
          </p:nvPr>
        </p:nvSpPr>
        <p:spPr>
          <a:xfrm>
            <a:off x="361950" y="371407"/>
            <a:ext cx="822960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Yahei"/>
              <a:buNone/>
            </a:pPr>
            <a:r>
              <a:rPr b="0" lang="en-US" sz="2400">
                <a:solidFill>
                  <a:schemeClr val="accent1"/>
                </a:solidFill>
              </a:rPr>
              <a:t>About WeChat API</a:t>
            </a:r>
            <a:endParaRPr/>
          </a:p>
        </p:txBody>
      </p:sp>
      <p:sp>
        <p:nvSpPr>
          <p:cNvPr id="208" name="Google Shape;208;p27"/>
          <p:cNvSpPr txBox="1"/>
          <p:nvPr/>
        </p:nvSpPr>
        <p:spPr>
          <a:xfrm>
            <a:off x="1122655" y="4202733"/>
            <a:ext cx="6898690" cy="1503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requires a valid domain name.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Since our project runs on a local server, so can’t we can’t use WeChat API to implement Social Login functionality.</a:t>
            </a:r>
            <a:endParaRPr/>
          </a:p>
        </p:txBody>
      </p:sp>
      <p:pic>
        <p:nvPicPr>
          <p:cNvPr descr="Screen Shot 2021-05-11 at 9.43.43 PM.png" id="209" name="Google Shape;20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096" y="2386774"/>
            <a:ext cx="7645808" cy="101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idx="12" type="sldNum"/>
          </p:nvPr>
        </p:nvSpPr>
        <p:spPr>
          <a:xfrm>
            <a:off x="8703043" y="6478669"/>
            <a:ext cx="211222" cy="280526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</a:pPr>
            <a:fld id="{00000000-1234-1234-1234-123412341234}" type="slidenum">
              <a:rPr b="1" lang="en-US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/>
          </a:p>
        </p:txBody>
      </p:sp>
      <p:sp>
        <p:nvSpPr>
          <p:cNvPr id="215" name="Google Shape;215;p28"/>
          <p:cNvSpPr txBox="1"/>
          <p:nvPr>
            <p:ph type="title"/>
          </p:nvPr>
        </p:nvSpPr>
        <p:spPr>
          <a:xfrm>
            <a:off x="361950" y="371407"/>
            <a:ext cx="822960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Yahei"/>
              <a:buNone/>
            </a:pPr>
            <a:r>
              <a:rPr b="0" lang="en-US" sz="2400">
                <a:solidFill>
                  <a:schemeClr val="accent1"/>
                </a:solidFill>
              </a:rPr>
              <a:t>About Google Translation API</a:t>
            </a:r>
            <a:endParaRPr/>
          </a:p>
        </p:txBody>
      </p:sp>
      <p:sp>
        <p:nvSpPr>
          <p:cNvPr id="216" name="Google Shape;216;p28"/>
          <p:cNvSpPr txBox="1"/>
          <p:nvPr/>
        </p:nvSpPr>
        <p:spPr>
          <a:xfrm>
            <a:off x="1122655" y="4395519"/>
            <a:ext cx="6898690" cy="1503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Because Google Translation API is not free to us, and the translation functionality is not the most important part of our project. So we chose not to use it.</a:t>
            </a:r>
            <a:endParaRPr/>
          </a:p>
        </p:txBody>
      </p:sp>
      <p:pic>
        <p:nvPicPr>
          <p:cNvPr descr="Screen Shot 2021-05-11 at 9.47.03 PM.png" id="217" name="Google Shape;21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084" y="1916323"/>
            <a:ext cx="6069332" cy="2252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idx="12" type="sldNum"/>
          </p:nvPr>
        </p:nvSpPr>
        <p:spPr>
          <a:xfrm>
            <a:off x="8703043" y="6478669"/>
            <a:ext cx="211222" cy="280526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</a:pPr>
            <a:fld id="{00000000-1234-1234-1234-123412341234}" type="slidenum">
              <a:rPr b="1" lang="en-US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/>
          </a:p>
        </p:txBody>
      </p:sp>
      <p:sp>
        <p:nvSpPr>
          <p:cNvPr id="223" name="Google Shape;223;p29"/>
          <p:cNvSpPr txBox="1"/>
          <p:nvPr>
            <p:ph type="title"/>
          </p:nvPr>
        </p:nvSpPr>
        <p:spPr>
          <a:xfrm>
            <a:off x="361950" y="371407"/>
            <a:ext cx="822960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Yahei"/>
              <a:buNone/>
            </a:pPr>
            <a:r>
              <a:rPr b="0" lang="en-US" sz="2400">
                <a:solidFill>
                  <a:schemeClr val="accent1"/>
                </a:solidFill>
              </a:rPr>
              <a:t>About other optional functionalities</a:t>
            </a:r>
            <a:endParaRPr/>
          </a:p>
        </p:txBody>
      </p:sp>
      <p:sp>
        <p:nvSpPr>
          <p:cNvPr id="224" name="Google Shape;224;p29"/>
          <p:cNvSpPr txBox="1"/>
          <p:nvPr/>
        </p:nvSpPr>
        <p:spPr>
          <a:xfrm>
            <a:off x="1027405" y="2778274"/>
            <a:ext cx="6898690" cy="1859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failed to implement some optional functionalities like the recommendation system because we didn’t have enough to do that. We wanted to focus on the most basic and essential functionalities first.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/>
          <p:nvPr/>
        </p:nvSpPr>
        <p:spPr>
          <a:xfrm>
            <a:off x="-1" y="2842036"/>
            <a:ext cx="9144001" cy="2051818"/>
          </a:xfrm>
          <a:custGeom>
            <a:rect b="b" l="l" r="r" t="t"/>
            <a:pathLst>
              <a:path extrusionOk="0" h="19794" w="21600">
                <a:moveTo>
                  <a:pt x="21600" y="0"/>
                </a:moveTo>
                <a:lnTo>
                  <a:pt x="21600" y="19794"/>
                </a:lnTo>
                <a:lnTo>
                  <a:pt x="0" y="19794"/>
                </a:lnTo>
                <a:lnTo>
                  <a:pt x="0" y="11616"/>
                </a:lnTo>
                <a:lnTo>
                  <a:pt x="14" y="11648"/>
                </a:lnTo>
                <a:cubicBezTo>
                  <a:pt x="4882" y="21600"/>
                  <a:pt x="13280" y="14464"/>
                  <a:pt x="18129" y="6935"/>
                </a:cubicBezTo>
                <a:cubicBezTo>
                  <a:pt x="19099" y="5430"/>
                  <a:pt x="20202" y="3244"/>
                  <a:pt x="21366" y="555"/>
                </a:cubicBez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rgbClr val="FF5E16">
                  <a:alpha val="89803"/>
                </a:srgbClr>
              </a:gs>
              <a:gs pos="100000">
                <a:srgbClr val="FF5E16">
                  <a:alpha val="6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0"/>
          <p:cNvSpPr/>
          <p:nvPr/>
        </p:nvSpPr>
        <p:spPr>
          <a:xfrm>
            <a:off x="-1" y="3379989"/>
            <a:ext cx="9144001" cy="3478012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5255"/>
                </a:lnTo>
                <a:lnTo>
                  <a:pt x="717" y="6026"/>
                </a:lnTo>
                <a:cubicBezTo>
                  <a:pt x="6344" y="11504"/>
                  <a:pt x="14744" y="7054"/>
                  <a:pt x="19749" y="2129"/>
                </a:cubicBezTo>
                <a:cubicBezTo>
                  <a:pt x="20184" y="1700"/>
                  <a:pt x="20643" y="1191"/>
                  <a:pt x="21121" y="609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7000">
                <a:srgbClr val="FFFFFF"/>
              </a:gs>
              <a:gs pos="100000">
                <a:srgbClr val="EEEEEE"/>
              </a:gs>
            </a:gsLst>
            <a:lin ang="2700000" scaled="0"/>
          </a:gradFill>
          <a:ln>
            <a:noFill/>
          </a:ln>
          <a:effectLst>
            <a:outerShdw blurRad="50800" rotWithShape="0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1418589" y="1442719"/>
            <a:ext cx="4199892" cy="14337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  <a:r>
              <a:rPr b="1" i="0" lang="en-US" sz="4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i="0" lang="en-US" sz="4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descr="图片 5" id="232" name="Google Shape;23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4865" y="5167629"/>
            <a:ext cx="1524001" cy="152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703043" y="6478669"/>
            <a:ext cx="211222" cy="280526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</a:pPr>
            <a:fld id="{00000000-1234-1234-1234-123412341234}" type="slidenum">
              <a:rPr b="1" lang="en-US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/>
          </a:p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361950" y="371407"/>
            <a:ext cx="822960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Yahei"/>
              <a:buNone/>
            </a:pPr>
            <a:r>
              <a:rPr b="0" lang="en-US" sz="2400">
                <a:solidFill>
                  <a:schemeClr val="accent1"/>
                </a:solidFill>
              </a:rPr>
              <a:t>1.1 Sign up</a:t>
            </a:r>
            <a:endParaRPr/>
          </a:p>
        </p:txBody>
      </p:sp>
      <p:pic>
        <p:nvPicPr>
          <p:cNvPr descr="Screen Shot 2021-05-04 at 10.24.39 PM.png" id="47" name="Google Shape;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7262" y="1783441"/>
            <a:ext cx="5318976" cy="329111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/>
          <p:nvPr/>
        </p:nvSpPr>
        <p:spPr>
          <a:xfrm>
            <a:off x="1493659" y="5381987"/>
            <a:ext cx="5966183" cy="437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new account by filling out the form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703043" y="6478669"/>
            <a:ext cx="211222" cy="280526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</a:pPr>
            <a:fld id="{00000000-1234-1234-1234-123412341234}" type="slidenum">
              <a:rPr b="1" lang="en-US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361950" y="371407"/>
            <a:ext cx="822960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Yahei"/>
              <a:buNone/>
            </a:pPr>
            <a:r>
              <a:rPr b="0" lang="en-US" sz="2400">
                <a:solidFill>
                  <a:schemeClr val="accent1"/>
                </a:solidFill>
              </a:rPr>
              <a:t>1.2 Choose Profile Image</a:t>
            </a:r>
            <a:endParaRPr/>
          </a:p>
        </p:txBody>
      </p:sp>
      <p:pic>
        <p:nvPicPr>
          <p:cNvPr descr="Screen Shot 2021-05-04 at 10.26.13 PM.png" id="55" name="Google Shape;5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1782" y="1376039"/>
            <a:ext cx="3989936" cy="410592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/>
        </p:nvSpPr>
        <p:spPr>
          <a:xfrm>
            <a:off x="1908666" y="5585688"/>
            <a:ext cx="5136168" cy="437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a profile image for the account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703043" y="6478669"/>
            <a:ext cx="211222" cy="280526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</a:pPr>
            <a:fld id="{00000000-1234-1234-1234-123412341234}" type="slidenum">
              <a:rPr b="1" lang="en-US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/>
          </a:p>
        </p:txBody>
      </p:sp>
      <p:sp>
        <p:nvSpPr>
          <p:cNvPr id="62" name="Google Shape;62;p9"/>
          <p:cNvSpPr txBox="1"/>
          <p:nvPr>
            <p:ph type="title"/>
          </p:nvPr>
        </p:nvSpPr>
        <p:spPr>
          <a:xfrm>
            <a:off x="361950" y="371407"/>
            <a:ext cx="822960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Yahei"/>
              <a:buNone/>
            </a:pPr>
            <a:r>
              <a:rPr b="0" lang="en-US" sz="2400">
                <a:solidFill>
                  <a:schemeClr val="accent1"/>
                </a:solidFill>
              </a:rPr>
              <a:t>2. Home page</a:t>
            </a:r>
            <a:endParaRPr/>
          </a:p>
        </p:txBody>
      </p:sp>
      <p:pic>
        <p:nvPicPr>
          <p:cNvPr descr="Screen Shot 2021-05-04 at 10.26.34 PM.png" id="63" name="Google Shape;6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840" y="1685750"/>
            <a:ext cx="5393820" cy="34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1324069" y="5430833"/>
            <a:ext cx="6305362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a country and to view the news about it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703043" y="6478669"/>
            <a:ext cx="211222" cy="280526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</a:pPr>
            <a:fld id="{00000000-1234-1234-1234-123412341234}" type="slidenum">
              <a:rPr b="1" lang="en-US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/>
          </a:p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361950" y="371407"/>
            <a:ext cx="822960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Yahei"/>
              <a:buNone/>
            </a:pPr>
            <a:r>
              <a:rPr b="0" lang="en-US" sz="2400">
                <a:solidFill>
                  <a:schemeClr val="accent1"/>
                </a:solidFill>
              </a:rPr>
              <a:t>3. News List Page</a:t>
            </a:r>
            <a:endParaRPr/>
          </a:p>
        </p:txBody>
      </p:sp>
      <p:pic>
        <p:nvPicPr>
          <p:cNvPr descr="Screen Shot 2021-05-04 at 10.27.11 PM.png" id="71" name="Google Shape;7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0362" y="1737487"/>
            <a:ext cx="5743276" cy="338302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0"/>
          <p:cNvSpPr txBox="1"/>
          <p:nvPr/>
        </p:nvSpPr>
        <p:spPr>
          <a:xfrm>
            <a:off x="1057815" y="5404965"/>
            <a:ext cx="702837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the news and search the news / Post a thread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703043" y="6478669"/>
            <a:ext cx="211222" cy="280526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</a:pPr>
            <a:fld id="{00000000-1234-1234-1234-123412341234}" type="slidenum">
              <a:rPr b="1" lang="en-US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/>
          </a:p>
        </p:txBody>
      </p:sp>
      <p:sp>
        <p:nvSpPr>
          <p:cNvPr id="78" name="Google Shape;78;p11"/>
          <p:cNvSpPr txBox="1"/>
          <p:nvPr>
            <p:ph type="title"/>
          </p:nvPr>
        </p:nvSpPr>
        <p:spPr>
          <a:xfrm>
            <a:off x="361950" y="371407"/>
            <a:ext cx="822960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Yahei"/>
              <a:buNone/>
            </a:pPr>
            <a:r>
              <a:rPr b="0" lang="en-US" sz="2400">
                <a:solidFill>
                  <a:schemeClr val="accent1"/>
                </a:solidFill>
              </a:rPr>
              <a:t>3.1 Post a thread</a:t>
            </a:r>
            <a:endParaRPr/>
          </a:p>
        </p:txBody>
      </p:sp>
      <p:pic>
        <p:nvPicPr>
          <p:cNvPr descr="Screen Shot 2021-05-04 at 10.30.05 PM.png" id="79" name="Google Shape;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3001" y="1757520"/>
            <a:ext cx="5487498" cy="334296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/>
        </p:nvSpPr>
        <p:spPr>
          <a:xfrm>
            <a:off x="3291502" y="5394948"/>
            <a:ext cx="2560996" cy="437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 a new thread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703043" y="6478669"/>
            <a:ext cx="211222" cy="280526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</a:pPr>
            <a:fld id="{00000000-1234-1234-1234-123412341234}" type="slidenum">
              <a:rPr b="1" lang="en-US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/>
          </a:p>
        </p:txBody>
      </p:sp>
      <p:sp>
        <p:nvSpPr>
          <p:cNvPr id="86" name="Google Shape;86;p12"/>
          <p:cNvSpPr txBox="1"/>
          <p:nvPr>
            <p:ph type="title"/>
          </p:nvPr>
        </p:nvSpPr>
        <p:spPr>
          <a:xfrm>
            <a:off x="361950" y="371407"/>
            <a:ext cx="822960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Yahei"/>
              <a:buNone/>
            </a:pPr>
            <a:r>
              <a:rPr b="0" lang="en-US" sz="2400">
                <a:solidFill>
                  <a:schemeClr val="accent1"/>
                </a:solidFill>
              </a:rPr>
              <a:t>4. Thread page</a:t>
            </a:r>
            <a:endParaRPr/>
          </a:p>
        </p:txBody>
      </p:sp>
      <p:sp>
        <p:nvSpPr>
          <p:cNvPr id="87" name="Google Shape;87;p12"/>
          <p:cNvSpPr txBox="1"/>
          <p:nvPr/>
        </p:nvSpPr>
        <p:spPr>
          <a:xfrm>
            <a:off x="1928088" y="5394948"/>
            <a:ext cx="5287824" cy="437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Leave comments / Reply to comments</a:t>
            </a:r>
            <a:endParaRPr/>
          </a:p>
        </p:txBody>
      </p:sp>
      <p:pic>
        <p:nvPicPr>
          <p:cNvPr descr="Screen Shot 2021-05-11 at 8.48.39 PM.png" id="88" name="Google Shape;8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1886" y="1757520"/>
            <a:ext cx="5560228" cy="334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703043" y="6478669"/>
            <a:ext cx="211222" cy="280526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Microsoft Yahei"/>
              <a:buNone/>
            </a:pPr>
            <a:fld id="{00000000-1234-1234-1234-123412341234}" type="slidenum">
              <a:rPr b="1" lang="en-US" sz="800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/>
          </a:p>
        </p:txBody>
      </p:sp>
      <p:sp>
        <p:nvSpPr>
          <p:cNvPr id="94" name="Google Shape;94;p13"/>
          <p:cNvSpPr txBox="1"/>
          <p:nvPr>
            <p:ph type="title"/>
          </p:nvPr>
        </p:nvSpPr>
        <p:spPr>
          <a:xfrm>
            <a:off x="361950" y="371407"/>
            <a:ext cx="8229600" cy="533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Yahei"/>
              <a:buNone/>
            </a:pPr>
            <a:r>
              <a:rPr b="0" lang="en-US" sz="2400">
                <a:solidFill>
                  <a:schemeClr val="accent1"/>
                </a:solidFill>
              </a:rPr>
              <a:t>4. News Page</a:t>
            </a:r>
            <a:endParaRPr/>
          </a:p>
        </p:txBody>
      </p:sp>
      <p:pic>
        <p:nvPicPr>
          <p:cNvPr descr="Screen Shot 2021-05-04 at 10.27.30 PM.png" id="95" name="Google Shape;9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3757" y="1821032"/>
            <a:ext cx="5336486" cy="321593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3"/>
          <p:cNvSpPr txBox="1"/>
          <p:nvPr/>
        </p:nvSpPr>
        <p:spPr>
          <a:xfrm>
            <a:off x="922233" y="5185392"/>
            <a:ext cx="7299534" cy="792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the news content / Redirect to the original page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Leave comments / Mark the page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ster">
  <a:themeElements>
    <a:clrScheme name="maste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5E16"/>
      </a:accent1>
      <a:accent2>
        <a:srgbClr val="94D3C2"/>
      </a:accent2>
      <a:accent3>
        <a:srgbClr val="AFEDBE"/>
      </a:accent3>
      <a:accent4>
        <a:srgbClr val="7EABD4"/>
      </a:accent4>
      <a:accent5>
        <a:srgbClr val="7188B4"/>
      </a:accent5>
      <a:accent6>
        <a:srgbClr val="F1F1F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ster">
  <a:themeElements>
    <a:clrScheme name="maste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5E16"/>
      </a:accent1>
      <a:accent2>
        <a:srgbClr val="94D3C2"/>
      </a:accent2>
      <a:accent3>
        <a:srgbClr val="AFEDBE"/>
      </a:accent3>
      <a:accent4>
        <a:srgbClr val="7EABD4"/>
      </a:accent4>
      <a:accent5>
        <a:srgbClr val="7188B4"/>
      </a:accent5>
      <a:accent6>
        <a:srgbClr val="F1F1F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